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23"/>
  </p:notesMasterIdLst>
  <p:sldIdLst>
    <p:sldId id="256" r:id="rId3"/>
    <p:sldId id="257" r:id="rId4"/>
    <p:sldId id="284" r:id="rId5"/>
    <p:sldId id="276" r:id="rId6"/>
    <p:sldId id="288" r:id="rId7"/>
    <p:sldId id="273" r:id="rId8"/>
    <p:sldId id="278" r:id="rId9"/>
    <p:sldId id="274" r:id="rId10"/>
    <p:sldId id="264" r:id="rId11"/>
    <p:sldId id="265" r:id="rId12"/>
    <p:sldId id="277" r:id="rId13"/>
    <p:sldId id="285" r:id="rId14"/>
    <p:sldId id="282" r:id="rId15"/>
    <p:sldId id="266" r:id="rId16"/>
    <p:sldId id="275" r:id="rId17"/>
    <p:sldId id="286" r:id="rId18"/>
    <p:sldId id="283" r:id="rId19"/>
    <p:sldId id="280" r:id="rId20"/>
    <p:sldId id="287" r:id="rId21"/>
    <p:sldId id="271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Verdana" panose="020B060403050404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85BB354-BF71-4B80-B23C-1CDD8A20A93B}">
          <p14:sldIdLst>
            <p14:sldId id="256"/>
            <p14:sldId id="257"/>
            <p14:sldId id="284"/>
            <p14:sldId id="276"/>
            <p14:sldId id="288"/>
            <p14:sldId id="273"/>
            <p14:sldId id="278"/>
            <p14:sldId id="274"/>
            <p14:sldId id="264"/>
            <p14:sldId id="265"/>
            <p14:sldId id="277"/>
            <p14:sldId id="285"/>
            <p14:sldId id="282"/>
            <p14:sldId id="266"/>
            <p14:sldId id="275"/>
            <p14:sldId id="286"/>
            <p14:sldId id="283"/>
            <p14:sldId id="280"/>
            <p14:sldId id="287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elvin Gitu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5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21" Type="http://schemas.openxmlformats.org/officeDocument/2006/relationships/slide" Target="slides/slide19.xml"/><Relationship Id="rId34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44a78a48a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44a78a48a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44a78a48a_0_15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300" cy="34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044a78a48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377bbe62a_2_126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10377bbe62a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377bbe62a_2_30:notes"/>
          <p:cNvSpPr txBox="1"/>
          <p:nvPr/>
        </p:nvSpPr>
        <p:spPr>
          <a:xfrm>
            <a:off x="4298162" y="296337"/>
            <a:ext cx="1777006" cy="2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10/13/2020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2" name="Google Shape;82;g10377bbe62a_2_30:notes"/>
          <p:cNvSpPr txBox="1"/>
          <p:nvPr/>
        </p:nvSpPr>
        <p:spPr>
          <a:xfrm>
            <a:off x="4220771" y="8696480"/>
            <a:ext cx="1854399" cy="319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fld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3" name="Google Shape;83;g10377bbe62a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0525" y="973138"/>
            <a:ext cx="6083300" cy="3422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" name="Google Shape;84;g10377bbe62a_2_30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project is based on the synthetic hydro-experimental machine currently present in JKUAT Fluid lab shown in the slide.</a:t>
            </a:r>
          </a:p>
        </p:txBody>
      </p:sp>
    </p:spTree>
    <p:extLst>
      <p:ext uri="{BB962C8B-B14F-4D97-AF65-F5344CB8AC3E}">
        <p14:creationId xmlns:p14="http://schemas.microsoft.com/office/powerpoint/2010/main" val="2152204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This project considers an experiment to determine the coefficient of discharge of a </a:t>
            </a:r>
            <a:r>
              <a:rPr lang="en-US" dirty="0" err="1"/>
              <a:t>Venturimeter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252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77bbe62a_2_58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0377bbe62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135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377bbe62a_2_83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0377bbe62a_2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1897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451e4c5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451e4c5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377bbe62a_2_97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0377bbe62a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377bbe62a_2_97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0377bbe62a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0682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" name="Google Shape;53;p14"/>
          <p:cNvSpPr/>
          <p:nvPr/>
        </p:nvSpPr>
        <p:spPr>
          <a:xfrm>
            <a:off x="1386254" y="1989535"/>
            <a:ext cx="2875085" cy="29170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" name="Google Shape;54;p14"/>
          <p:cNvSpPr txBox="1"/>
          <p:nvPr/>
        </p:nvSpPr>
        <p:spPr>
          <a:xfrm>
            <a:off x="2137625" y="3445325"/>
            <a:ext cx="4870200" cy="941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20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Kipng’eno</a:t>
            </a:r>
            <a:r>
              <a:rPr lang="en-U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Erick </a:t>
            </a:r>
            <a:r>
              <a:rPr lang="en-US" sz="20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Koech</a:t>
            </a:r>
            <a:r>
              <a:rPr lang="en-U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ENM221-0068/2017</a:t>
            </a:r>
            <a:endParaRPr lang="en" sz="2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Juma Joel Mwimali       ENM221-0060/2017</a:t>
            </a:r>
            <a:endParaRPr sz="2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" sz="1700" b="1" baseline="30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 </a:t>
            </a:r>
            <a:r>
              <a:rPr lang="en-US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</a:t>
            </a: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eptember 2022</a:t>
            </a:r>
            <a:endParaRPr sz="17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14"/>
          <p:cNvSpPr/>
          <p:nvPr/>
        </p:nvSpPr>
        <p:spPr>
          <a:xfrm>
            <a:off x="0" y="-3994"/>
            <a:ext cx="9144000" cy="1519126"/>
          </a:xfrm>
          <a:prstGeom prst="roundRect">
            <a:avLst>
              <a:gd name="adj" fmla="val 7136"/>
            </a:avLst>
          </a:prstGeom>
          <a:gradFill>
            <a:gsLst>
              <a:gs pos="0">
                <a:srgbClr val="92D050"/>
              </a:gs>
              <a:gs pos="90000">
                <a:srgbClr val="F19279"/>
              </a:gs>
              <a:gs pos="100000">
                <a:srgbClr val="F19279"/>
              </a:gs>
            </a:gsLst>
            <a:lin ang="5400000" scaled="0"/>
          </a:gradFill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6" name="Google Shape;56;p14"/>
          <p:cNvGrpSpPr/>
          <p:nvPr/>
        </p:nvGrpSpPr>
        <p:grpSpPr>
          <a:xfrm>
            <a:off x="5128" y="562618"/>
            <a:ext cx="9144000" cy="1356787"/>
            <a:chOff x="-3905251" y="4294188"/>
            <a:chExt cx="13401519" cy="1892300"/>
          </a:xfrm>
        </p:grpSpPr>
        <p:sp>
          <p:nvSpPr>
            <p:cNvPr id="57" name="Google Shape;57;p14"/>
            <p:cNvSpPr/>
            <p:nvPr/>
          </p:nvSpPr>
          <p:spPr>
            <a:xfrm>
              <a:off x="4810125" y="4500563"/>
              <a:ext cx="4510033" cy="1016000"/>
            </a:xfrm>
            <a:custGeom>
              <a:avLst/>
              <a:gdLst/>
              <a:ahLst/>
              <a:cxnLst/>
              <a:rect l="l" t="t" r="r" b="b"/>
              <a:pathLst>
                <a:path w="2706" h="640" extrusionOk="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-309563" y="4318000"/>
              <a:ext cx="8280401" cy="1209675"/>
            </a:xfrm>
            <a:custGeom>
              <a:avLst/>
              <a:gdLst/>
              <a:ahLst/>
              <a:cxnLst/>
              <a:rect l="l" t="t" r="r" b="b"/>
              <a:pathLst>
                <a:path w="5216" h="762" extrusionOk="0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3175" y="4335463"/>
              <a:ext cx="8166100" cy="1101725"/>
            </a:xfrm>
            <a:custGeom>
              <a:avLst/>
              <a:gdLst/>
              <a:ahLst/>
              <a:cxnLst/>
              <a:rect l="l" t="t" r="r" b="b"/>
              <a:pathLst>
                <a:path w="5144" h="694" extrusionOk="0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4156075" y="4316413"/>
              <a:ext cx="4940300" cy="927100"/>
            </a:xfrm>
            <a:custGeom>
              <a:avLst/>
              <a:gdLst/>
              <a:ahLst/>
              <a:cxnLst/>
              <a:rect l="l" t="t" r="r" b="b"/>
              <a:pathLst>
                <a:path w="3112" h="584" extrusionOk="0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-3905251" y="4294188"/>
              <a:ext cx="13401519" cy="1892300"/>
            </a:xfrm>
            <a:custGeom>
              <a:avLst/>
              <a:gdLst/>
              <a:ahLst/>
              <a:cxnLst/>
              <a:rect l="l" t="t" r="r" b="b"/>
              <a:pathLst>
                <a:path w="8196" h="1192" extrusionOk="0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2" name="Google Shape;62;p14"/>
          <p:cNvSpPr/>
          <p:nvPr/>
        </p:nvSpPr>
        <p:spPr>
          <a:xfrm rot="10800000" flipH="1">
            <a:off x="-8793" y="4362450"/>
            <a:ext cx="9152793" cy="781050"/>
          </a:xfrm>
          <a:custGeom>
            <a:avLst/>
            <a:gdLst/>
            <a:ahLst/>
            <a:cxnLst/>
            <a:rect l="l" t="t" r="r" b="b"/>
            <a:pathLst>
              <a:path w="5772" h="656" extrusionOk="0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solidFill>
            <a:srgbClr val="D5EFAA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 rot="10800000" flipH="1">
            <a:off x="3907049" y="4688958"/>
            <a:ext cx="5236950" cy="457848"/>
          </a:xfrm>
          <a:custGeom>
            <a:avLst/>
            <a:gdLst/>
            <a:ahLst/>
            <a:cxnLst/>
            <a:rect l="l" t="t" r="r" b="b"/>
            <a:pathLst>
              <a:path w="3000" h="595" extrusionOk="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960683" y="4306025"/>
            <a:ext cx="5213838" cy="47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16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Department of Mechatronic Engineering, JKUAT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75401" y="1072927"/>
            <a:ext cx="8984400" cy="1910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and Fabrication of an Automated Discharge Collection Unit of the Synthetic Hydro-Experimental Machine</a:t>
            </a:r>
            <a:endParaRPr sz="28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24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FYP-18-3</a:t>
            </a:r>
            <a:endParaRPr sz="24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75465" y="2912270"/>
            <a:ext cx="89842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Final Design presentation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348BF5-B446-8ABE-547A-664A851D6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5CAB44-D639-9E25-A30B-1430D510B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38B7A6-FB8B-1D9D-F758-6122F022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04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A71CB-3042-4EA4-1C3E-F246B57A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BCA7E-199A-BF4E-51EA-41F1E17FF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FA9CF-539D-F146-1D27-B4B22A55C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4F0C3-EA6F-EDEC-29DB-0C13425A4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61295-1479-21AF-6487-76C4C234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C1A99-CB57-D629-0C30-6350DD18F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94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FD5B-9498-4D2D-09E1-51FE6DF15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99750D-3C70-6DBA-6508-83C7A04AE2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CB314B-E52F-3FEE-0667-55E378CAF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05BD0-0692-6F5A-B29A-7EBD4FA4A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552421-D2DC-DE85-A52A-CC9CB0B0B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85A1E2-A955-031B-DB65-39F61A6E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936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65052-5B69-EBBE-B9D6-74DA8F2BC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59710-2CC0-0463-5A98-F15422E2D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B7266-94D1-689D-2326-EC9C16BB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03FEA-BF21-6319-DCA4-6CA7AD1D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71B3D-847B-B6AE-BA26-B856A1D14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351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8FE8AE-71CB-F588-46F1-6F694CBF22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A22FDA-146B-B815-2DAD-8566F5234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3C1-0B01-0F50-3433-8B76A823E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89895-B254-D048-0CFA-8EAE502F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94DC9-D8C8-DD31-8C2C-1912C6D48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1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69" name="Google Shape;69;p15"/>
          <p:cNvCxnSpPr/>
          <p:nvPr/>
        </p:nvCxnSpPr>
        <p:spPr>
          <a:xfrm>
            <a:off x="115766" y="4577121"/>
            <a:ext cx="8908073" cy="0"/>
          </a:xfrm>
          <a:prstGeom prst="straightConnector1">
            <a:avLst/>
          </a:prstGeom>
          <a:noFill/>
          <a:ln w="25400" cap="flat" cmpd="sng">
            <a:solidFill>
              <a:srgbClr val="99FF3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15"/>
          <p:cNvSpPr/>
          <p:nvPr/>
        </p:nvSpPr>
        <p:spPr>
          <a:xfrm>
            <a:off x="8565174" y="4628363"/>
            <a:ext cx="458665" cy="154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200"/>
          </a:p>
        </p:txBody>
      </p:sp>
      <p:cxnSp>
        <p:nvCxnSpPr>
          <p:cNvPr id="71" name="Google Shape;71;p15"/>
          <p:cNvCxnSpPr/>
          <p:nvPr/>
        </p:nvCxnSpPr>
        <p:spPr>
          <a:xfrm>
            <a:off x="115766" y="713232"/>
            <a:ext cx="8908200" cy="0"/>
          </a:xfrm>
          <a:prstGeom prst="straightConnector1">
            <a:avLst/>
          </a:prstGeom>
          <a:noFill/>
          <a:ln w="38100" cap="flat" cmpd="sng">
            <a:solidFill>
              <a:srgbClr val="99FF3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5"/>
          <p:cNvSpPr txBox="1"/>
          <p:nvPr/>
        </p:nvSpPr>
        <p:spPr>
          <a:xfrm>
            <a:off x="31400" y="4584675"/>
            <a:ext cx="9112600" cy="218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939800" marR="0" lvl="0" indent="-939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Verdana"/>
              <a:buNone/>
            </a:pPr>
            <a:r>
              <a:rPr lang="en" sz="9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J. J. Mwimali, K.E. Koech: </a:t>
            </a:r>
            <a:r>
              <a:rPr lang="en-US" sz="900" b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 and Fabrication of an automated Discharge Collection Unit of the Synthetic Hydro Experimental Machine.</a:t>
            </a:r>
            <a:r>
              <a:rPr lang="en" sz="9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9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121627" y="156088"/>
            <a:ext cx="7543800" cy="7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AC5CB-51BA-7F62-18CA-07CE0351B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BEC3E-1FD0-C49E-4225-650CE52D9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4AC95-7CCE-5300-A005-41AA64AA3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8D63B-8185-09A8-E434-0F214386B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8AE23-07A0-E770-BDB7-6D04FE3B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66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C2A27-A35D-E288-AA17-EB44CFCA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38DCF-D030-06B2-3A1C-71CDA4E59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16BE5-8F0C-064A-107F-68962577E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01017-5070-678A-B064-98E7BF744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A3936-90E3-C051-21F8-89477D2A4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3E561-34A3-EADD-4085-0FFB22374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7F539-6FD7-2930-8B7B-6F648CB28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A2A08-1CBD-E135-4F54-AA3F4AA14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A8887-35CE-7AE0-88AB-8C71FB08B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91DB8-D534-D224-5940-A5D5719E6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3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999C-C9C0-0B17-CA4C-4385A492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E5992-6C9F-F812-DB10-ADA66E5FBE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62217-8436-0F06-7869-7B34666DA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4A115-6D79-E6BA-4FBA-EC228402B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1F493-CE08-0149-E9B0-C7B33D10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15C8C-B5E4-CF4B-E412-FD048F276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1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BC51-D725-18A6-7FFC-D46AB277F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CF804-C6D1-5639-1570-5FAB3F1C6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827EE-E0B1-2852-1D82-BF8A852A4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61A815-9481-5310-5A79-3E4CC8EA75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45203D-2962-CF36-D7E6-D318229F27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113411-0E2B-FC45-2CEA-BB6246C3E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FECDA8-0716-D2BA-0792-3E8AAB0A9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DB1756-327E-FF21-D597-9C28D19E7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61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FC2A-E82A-61B1-6140-6E032D551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086007-BEB1-AAD3-AC75-7EE0D55D5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019010-BD05-070F-1492-CA5E0373F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2796C2-9105-4B0A-DBFF-1FC2D8C0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98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22B32E-34BE-AA51-EBC0-B3AE7AF63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FCE21-7ABF-E424-22D2-413771664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2EAA2-A23B-2DC9-939C-0DAF2C2524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27CFB-DCA4-4169-8FB2-31A3A2DA684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C4A4C-E931-C2F9-EA8B-572142B4F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485EB-E711-B222-7BE7-4262F4492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6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g"/><Relationship Id="rId3" Type="http://schemas.openxmlformats.org/officeDocument/2006/relationships/image" Target="../media/image30.png"/><Relationship Id="rId7" Type="http://schemas.openxmlformats.org/officeDocument/2006/relationships/image" Target="../media/image34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-121964" y="61126"/>
            <a:ext cx="9387927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Methodology: Discharge Flow control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CD1E7A-FF4B-F0E7-6CB2-CC14678C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21" y="762000"/>
            <a:ext cx="1740137" cy="37829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F02713-4295-A85E-B3CA-D3027F1D1304}"/>
              </a:ext>
            </a:extLst>
          </p:cNvPr>
          <p:cNvSpPr txBox="1"/>
          <p:nvPr/>
        </p:nvSpPr>
        <p:spPr>
          <a:xfrm>
            <a:off x="1871158" y="762000"/>
            <a:ext cx="71418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Flow Diversion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Requirements: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- Response time.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                        - Force requirement.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772A10-5335-B75E-5FF9-73AF2999C9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16" t="-1" r="-1906" b="66983"/>
          <a:stretch/>
        </p:blipFill>
        <p:spPr>
          <a:xfrm rot="17430220">
            <a:off x="3853059" y="2238173"/>
            <a:ext cx="2841777" cy="14454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E7FD6C-4E16-B2B5-8115-F62C924FABEE}"/>
              </a:ext>
            </a:extLst>
          </p:cNvPr>
          <p:cNvSpPr txBox="1"/>
          <p:nvPr/>
        </p:nvSpPr>
        <p:spPr>
          <a:xfrm>
            <a:off x="1827455" y="1850457"/>
            <a:ext cx="29853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Considerations</a:t>
            </a:r>
          </a:p>
          <a:p>
            <a:r>
              <a:rPr lang="en-US" sz="1800" b="1" dirty="0"/>
              <a:t>Electromagnetic Actuator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Linear push and pull.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Strength in a stroke = 5N/10mm</a:t>
            </a:r>
          </a:p>
          <a:p>
            <a:r>
              <a:rPr lang="en-US" sz="1800" b="1" dirty="0"/>
              <a:t>Piezo-electric actuator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Precise and fast.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Expensive.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D9B7F2-8032-FE96-3F5B-779D609516BD}"/>
              </a:ext>
            </a:extLst>
          </p:cNvPr>
          <p:cNvSpPr txBox="1"/>
          <p:nvPr/>
        </p:nvSpPr>
        <p:spPr>
          <a:xfrm>
            <a:off x="5925211" y="865963"/>
            <a:ext cx="321878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Selected: </a:t>
            </a:r>
            <a:r>
              <a:rPr lang="en-US" b="1" u="sng" dirty="0">
                <a:latin typeface="Verdana" panose="020B0604030504040204" pitchFamily="34" charset="0"/>
                <a:ea typeface="Verdana" panose="020B0604030504040204" pitchFamily="34" charset="0"/>
              </a:rPr>
              <a:t>LA-T8 Linear Actuator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Direct linear push and pull motion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Kinematic mechanism to amplify the displacement.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Holding LA-T8 in place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Considerations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Shape of the actuator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Vibrations due to stroke. 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Requirements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Flexible coupling with the diversion flap.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Support for the weight of the flap and flowing stream.</a:t>
            </a: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40553" y="178775"/>
            <a:ext cx="8910015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Methodology: Discharge flow control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C25629-BB1F-61FE-BFE9-7050F9373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432" y="908527"/>
            <a:ext cx="2882015" cy="34130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B6B4E8D-C20B-FA39-AD22-C28D67234E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447" y="1194908"/>
            <a:ext cx="2753683" cy="27536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D5DA07D-6693-3357-7D64-3672FA4D9B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813" y="908527"/>
            <a:ext cx="2479077" cy="313150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747E1C4-5AB3-BC63-D2E2-D1D85C610A38}"/>
              </a:ext>
            </a:extLst>
          </p:cNvPr>
          <p:cNvSpPr txBox="1"/>
          <p:nvPr/>
        </p:nvSpPr>
        <p:spPr>
          <a:xfrm>
            <a:off x="422031" y="666181"/>
            <a:ext cx="22789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LA-T8 Holder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F7443A-5BFF-B812-21FF-77386D64915D}"/>
              </a:ext>
            </a:extLst>
          </p:cNvPr>
          <p:cNvSpPr txBox="1"/>
          <p:nvPr/>
        </p:nvSpPr>
        <p:spPr>
          <a:xfrm>
            <a:off x="3182062" y="725261"/>
            <a:ext cx="2073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Diversion support frame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71BA63-50D6-0E8F-88E4-B23B4C1F0211}"/>
              </a:ext>
            </a:extLst>
          </p:cNvPr>
          <p:cNvSpPr txBox="1"/>
          <p:nvPr/>
        </p:nvSpPr>
        <p:spPr>
          <a:xfrm>
            <a:off x="6907237" y="798756"/>
            <a:ext cx="1962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Flap</a:t>
            </a:r>
          </a:p>
        </p:txBody>
      </p:sp>
    </p:spTree>
    <p:extLst>
      <p:ext uri="{BB962C8B-B14F-4D97-AF65-F5344CB8AC3E}">
        <p14:creationId xmlns:p14="http://schemas.microsoft.com/office/powerpoint/2010/main" val="409179690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E4482-D39A-019F-3D09-FDF45EC39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8656613" cy="582466"/>
          </a:xfrm>
        </p:spPr>
        <p:txBody>
          <a:bodyPr/>
          <a:lstStyle/>
          <a:p>
            <a:r>
              <a:rPr lang="en-US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Methodology: Discharge flow control</a:t>
            </a:r>
            <a:br>
              <a:rPr lang="en-US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C09129-681A-29E8-B8D7-656D1B72B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376" y="1327231"/>
            <a:ext cx="2961890" cy="22780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37CFD6-94C5-E936-2A68-A46364600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340" y="757018"/>
            <a:ext cx="3620284" cy="372563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37B7F43-F9D4-CB23-249E-3B89C71DC7A2}"/>
              </a:ext>
            </a:extLst>
          </p:cNvPr>
          <p:cNvSpPr txBox="1"/>
          <p:nvPr/>
        </p:nvSpPr>
        <p:spPr>
          <a:xfrm>
            <a:off x="1076178" y="926302"/>
            <a:ext cx="2131256" cy="316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128002550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BBCD0-127F-5605-6509-5D5DFE132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73" y="159860"/>
            <a:ext cx="8971427" cy="537130"/>
          </a:xfrm>
        </p:spPr>
        <p:txBody>
          <a:bodyPr/>
          <a:lstStyle/>
          <a:p>
            <a:r>
              <a:rPr lang="en-US" dirty="0"/>
              <a:t>Methodology: Discharge Flow control Unit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E6FEB5-F55D-2F5B-9760-C8E635D58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185" y="741045"/>
            <a:ext cx="2447779" cy="3792013"/>
          </a:xfrm>
          <a:prstGeom prst="rect">
            <a:avLst/>
          </a:prstGeom>
        </p:spPr>
      </p:pic>
      <p:pic>
        <p:nvPicPr>
          <p:cNvPr id="7" name="DischargeFlowControlAssemblyLatest">
            <a:hlinkClick r:id="" action="ppaction://media"/>
            <a:extLst>
              <a:ext uri="{FF2B5EF4-FFF2-40B4-BE49-F238E27FC236}">
                <a16:creationId xmlns:a16="http://schemas.microsoft.com/office/drawing/2014/main" id="{D8595E75-9A6F-1804-6147-6080539B2C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83878" y="872197"/>
            <a:ext cx="6107439" cy="313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343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/>
        </p:nvSpPr>
        <p:spPr>
          <a:xfrm>
            <a:off x="40554" y="178775"/>
            <a:ext cx="9103446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Methodology: Discharge Handling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6DFE2B-36CE-C364-95D3-F7E0371DA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5" y="753009"/>
            <a:ext cx="2999402" cy="13797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8D4D8B-F769-878D-59D4-6F7E4161CD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311" t="28241" r="-1" b="37967"/>
          <a:stretch/>
        </p:blipFill>
        <p:spPr>
          <a:xfrm>
            <a:off x="4279477" y="1948076"/>
            <a:ext cx="1151987" cy="14394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423A21-5FF5-8EC3-1396-7DC9099ED72F}"/>
              </a:ext>
            </a:extLst>
          </p:cNvPr>
          <p:cNvSpPr txBox="1"/>
          <p:nvPr/>
        </p:nvSpPr>
        <p:spPr>
          <a:xfrm>
            <a:off x="-15454" y="2127696"/>
            <a:ext cx="439758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1. Discharge collection tank.</a:t>
            </a:r>
          </a:p>
          <a:p>
            <a:r>
              <a:rPr lang="en-US" b="1" dirty="0"/>
              <a:t>Requirements: </a:t>
            </a:r>
            <a:r>
              <a:rPr lang="en-US" dirty="0"/>
              <a:t>- Motivated discharge</a:t>
            </a:r>
          </a:p>
          <a:p>
            <a:r>
              <a:rPr lang="en-US" dirty="0"/>
              <a:t>	        - Capacity of not less than 20 Liters.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7306EC-F513-250B-F9F3-2B5414DD1238}"/>
              </a:ext>
            </a:extLst>
          </p:cNvPr>
          <p:cNvSpPr txBox="1"/>
          <p:nvPr/>
        </p:nvSpPr>
        <p:spPr>
          <a:xfrm>
            <a:off x="-63469" y="2748265"/>
            <a:ext cx="186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Considerations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F537B4-E2A3-358E-F045-7AF04E656E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7307" y="2936071"/>
            <a:ext cx="1640417" cy="161897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2388A7E-727F-9F36-EBC3-C874E9CC750C}"/>
              </a:ext>
            </a:extLst>
          </p:cNvPr>
          <p:cNvSpPr txBox="1"/>
          <p:nvPr/>
        </p:nvSpPr>
        <p:spPr>
          <a:xfrm>
            <a:off x="3811419" y="826867"/>
            <a:ext cx="22926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Selected: </a:t>
            </a:r>
            <a:r>
              <a:rPr lang="en-US" b="1" u="sng" dirty="0"/>
              <a:t>Horizontal Cylindrical tank.</a:t>
            </a:r>
          </a:p>
          <a:p>
            <a:r>
              <a:rPr lang="en-US" b="1" dirty="0"/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Motivated discharge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Easier to fabricate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87FA5A-CF62-9B82-3D7C-C7FAD3CD8A83}"/>
              </a:ext>
            </a:extLst>
          </p:cNvPr>
          <p:cNvSpPr txBox="1"/>
          <p:nvPr/>
        </p:nvSpPr>
        <p:spPr>
          <a:xfrm>
            <a:off x="5756246" y="662809"/>
            <a:ext cx="32717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Discharge weight measurement</a:t>
            </a:r>
          </a:p>
          <a:p>
            <a:r>
              <a:rPr lang="en-US" b="1" dirty="0"/>
              <a:t>Requirements: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Highest possible Sensitivity</a:t>
            </a:r>
          </a:p>
          <a:p>
            <a:pPr marL="285750" indent="-285750">
              <a:buFontTx/>
              <a:buChar char="-"/>
            </a:pPr>
            <a:r>
              <a:rPr lang="en-US" dirty="0"/>
              <a:t>Resolution(0-50Kg)</a:t>
            </a:r>
          </a:p>
          <a:p>
            <a:pPr marL="285750" indent="-285750">
              <a:buFontTx/>
              <a:buChar char="-"/>
            </a:pPr>
            <a:r>
              <a:rPr lang="en-US" dirty="0"/>
              <a:t>Credibility(forums, and experience)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1A10343-C3B0-41B6-FFB5-EDDB7E3941B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185" t="8578" r="4996" b="9247"/>
          <a:stretch/>
        </p:blipFill>
        <p:spPr>
          <a:xfrm>
            <a:off x="8050557" y="3387513"/>
            <a:ext cx="1119842" cy="11675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BF9965-56CF-B62F-B773-E7B90A2C8419}"/>
              </a:ext>
            </a:extLst>
          </p:cNvPr>
          <p:cNvSpPr txBox="1"/>
          <p:nvPr/>
        </p:nvSpPr>
        <p:spPr>
          <a:xfrm>
            <a:off x="5746222" y="2943961"/>
            <a:ext cx="319629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Discharge temperature measurement.</a:t>
            </a:r>
          </a:p>
          <a:p>
            <a:r>
              <a:rPr lang="en-US" b="1" dirty="0"/>
              <a:t>Requirements: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Highest possible Sensitivity</a:t>
            </a:r>
          </a:p>
          <a:p>
            <a:pPr marL="285750" indent="-285750">
              <a:buFontTx/>
              <a:buChar char="-"/>
            </a:pPr>
            <a:r>
              <a:rPr lang="en-US" dirty="0"/>
              <a:t>Resolution(0-40)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7AC086-EA93-AD7D-D4F1-E6EDF57BD7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3169" y="1742651"/>
            <a:ext cx="1656071" cy="116955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12F375C-C4B3-C6F9-D1C2-752F0E0B45BD}"/>
              </a:ext>
            </a:extLst>
          </p:cNvPr>
          <p:cNvSpPr txBox="1"/>
          <p:nvPr/>
        </p:nvSpPr>
        <p:spPr>
          <a:xfrm>
            <a:off x="5787501" y="2098986"/>
            <a:ext cx="14851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Selected</a:t>
            </a:r>
            <a:r>
              <a:rPr lang="en-US" dirty="0"/>
              <a:t>: </a:t>
            </a:r>
          </a:p>
          <a:p>
            <a:r>
              <a:rPr lang="en-US" dirty="0"/>
              <a:t>50Kg strain-type load cells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DD48DB-142B-DFB1-1350-FE6CAA5AFA3E}"/>
              </a:ext>
            </a:extLst>
          </p:cNvPr>
          <p:cNvSpPr txBox="1"/>
          <p:nvPr/>
        </p:nvSpPr>
        <p:spPr>
          <a:xfrm>
            <a:off x="5850881" y="4070720"/>
            <a:ext cx="21996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Selected</a:t>
            </a:r>
            <a:r>
              <a:rPr lang="en-US" dirty="0"/>
              <a:t>: DS18B20 waterproof temperature</a:t>
            </a: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83DCF-4799-12AE-587E-B848A6516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7520144" cy="573255"/>
          </a:xfrm>
        </p:spPr>
        <p:txBody>
          <a:bodyPr/>
          <a:lstStyle/>
          <a:p>
            <a:r>
              <a:rPr lang="en-US" dirty="0"/>
              <a:t>Methodology: Discharge Handling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813096-27EC-4EE0-5FE1-A377F49D7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29" y="1002323"/>
            <a:ext cx="3447306" cy="29092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4682605-35D9-EC37-45FE-4E2AB2387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574" y="1002323"/>
            <a:ext cx="2931317" cy="313885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7B88E55-3304-35AF-091A-08BED4D12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3612" y="936390"/>
            <a:ext cx="2540388" cy="348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5709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40F0D-CA39-E565-2DC4-98CFFBACE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1" y="184224"/>
            <a:ext cx="8143142" cy="491025"/>
          </a:xfrm>
        </p:spPr>
        <p:txBody>
          <a:bodyPr/>
          <a:lstStyle/>
          <a:p>
            <a:r>
              <a:rPr lang="en-US" dirty="0"/>
              <a:t>Methodology: Interface and Software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28FCCB-3F26-2E4D-A591-EEE312E9A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062" y="2693535"/>
            <a:ext cx="2096976" cy="17474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5ECCAE-91D9-E54A-9F9D-388A5F5332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96" t="17569" r="5870" b="13133"/>
          <a:stretch/>
        </p:blipFill>
        <p:spPr>
          <a:xfrm>
            <a:off x="6467409" y="877802"/>
            <a:ext cx="2356439" cy="18157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E7C5EF-3FE1-E1B7-54ED-2E1BE4C4CEED}"/>
              </a:ext>
            </a:extLst>
          </p:cNvPr>
          <p:cNvSpPr txBox="1"/>
          <p:nvPr/>
        </p:nvSpPr>
        <p:spPr>
          <a:xfrm>
            <a:off x="6220526" y="675249"/>
            <a:ext cx="2531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Black_F407VE + Touch LCD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BC3AA9-AE0E-2635-43CF-2CE1F24C6C71}"/>
              </a:ext>
            </a:extLst>
          </p:cNvPr>
          <p:cNvSpPr txBox="1"/>
          <p:nvPr/>
        </p:nvSpPr>
        <p:spPr>
          <a:xfrm>
            <a:off x="211015" y="815926"/>
            <a:ext cx="422030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Interface</a:t>
            </a:r>
          </a:p>
          <a:p>
            <a:r>
              <a:rPr lang="en-US" dirty="0"/>
              <a:t>Requirements: - Inputs: Step and time interval</a:t>
            </a:r>
          </a:p>
          <a:p>
            <a:r>
              <a:rPr lang="en-US" dirty="0"/>
              <a:t>	      - Outputs: Temperature and weight</a:t>
            </a:r>
          </a:p>
          <a:p>
            <a:r>
              <a:rPr lang="en-US" dirty="0"/>
              <a:t>                         - Aesthetics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Considerations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AB3E15-5173-D481-2581-7B7BD9F7F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075" y="1912342"/>
            <a:ext cx="1327266" cy="11796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7AD08A-C94B-920F-DB08-F947A6E4EE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2335" y="3121195"/>
            <a:ext cx="916746" cy="13586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2B7F9DC-3478-8D47-447D-674DC07EBAB2}"/>
              </a:ext>
            </a:extLst>
          </p:cNvPr>
          <p:cNvSpPr txBox="1"/>
          <p:nvPr/>
        </p:nvSpPr>
        <p:spPr>
          <a:xfrm>
            <a:off x="211015" y="2039815"/>
            <a:ext cx="11043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LCD+Knob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0E8DD3-D9E2-DBB7-01C8-CEB90DF7FD3A}"/>
              </a:ext>
            </a:extLst>
          </p:cNvPr>
          <p:cNvSpPr txBox="1"/>
          <p:nvPr/>
        </p:nvSpPr>
        <p:spPr>
          <a:xfrm>
            <a:off x="-1" y="3118268"/>
            <a:ext cx="13153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LCD+Keypad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598E84-A4B5-2758-8460-BAE42E4D3F89}"/>
              </a:ext>
            </a:extLst>
          </p:cNvPr>
          <p:cNvSpPr txBox="1"/>
          <p:nvPr/>
        </p:nvSpPr>
        <p:spPr>
          <a:xfrm>
            <a:off x="3351415" y="1723407"/>
            <a:ext cx="3375457" cy="2637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Board Selection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Drive  LCD(ILI9341 driver)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Graphics library(LVGL)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LVGL + RTOS platform(peripherals)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 err="1"/>
              <a:t>Mbed</a:t>
            </a:r>
            <a:r>
              <a:rPr lang="en-US" dirty="0"/>
              <a:t> RTOS platform selected.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Supported boards + LCD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STM32F4 family and NXP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STM32F407VET6 is cheaper</a:t>
            </a:r>
          </a:p>
        </p:txBody>
      </p:sp>
    </p:spTree>
    <p:extLst>
      <p:ext uri="{BB962C8B-B14F-4D97-AF65-F5344CB8AC3E}">
        <p14:creationId xmlns:p14="http://schemas.microsoft.com/office/powerpoint/2010/main" val="198694652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4D88E-9F69-E97B-6F8A-1445A3A0F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9022373" cy="467856"/>
          </a:xfrm>
        </p:spPr>
        <p:txBody>
          <a:bodyPr/>
          <a:lstStyle/>
          <a:p>
            <a:r>
              <a:rPr lang="en-US" dirty="0"/>
              <a:t>Methodology: Electrical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C1A2D-0BD7-1783-102C-31797DC26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26" y="2571750"/>
            <a:ext cx="2672874" cy="16448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7E9F8E-A7F5-9A95-4446-98D28EA57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7920"/>
            <a:ext cx="1501248" cy="20262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E76E96-F59F-E92F-BAF6-06CA10D9B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3306" y="1080040"/>
            <a:ext cx="991691" cy="12378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BDE6E3-2F57-6C08-AC35-A187AF725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4500" y="2622109"/>
            <a:ext cx="3486058" cy="14413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B6F8B7-FEEA-16AA-96C1-3FAB7B2BC5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7792" y="2370186"/>
            <a:ext cx="2615749" cy="18464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20D22B-7C3B-7B63-7905-42DBADFA52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420" y="1031577"/>
            <a:ext cx="1752600" cy="12283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90A634-51C1-36E7-0DE4-E42107294A40}"/>
              </a:ext>
            </a:extLst>
          </p:cNvPr>
          <p:cNvSpPr txBox="1"/>
          <p:nvPr/>
        </p:nvSpPr>
        <p:spPr>
          <a:xfrm>
            <a:off x="121626" y="833120"/>
            <a:ext cx="2550454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P16-S Micro-linear actuator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2FA117-3232-34F0-1FA6-E4A190617821}"/>
              </a:ext>
            </a:extLst>
          </p:cNvPr>
          <p:cNvSpPr txBox="1"/>
          <p:nvPr/>
        </p:nvSpPr>
        <p:spPr>
          <a:xfrm>
            <a:off x="3322320" y="833120"/>
            <a:ext cx="1960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MG996R Servo motor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7C24E8-C764-2B3A-B39C-B172F23D8115}"/>
              </a:ext>
            </a:extLst>
          </p:cNvPr>
          <p:cNvSpPr txBox="1"/>
          <p:nvPr/>
        </p:nvSpPr>
        <p:spPr>
          <a:xfrm>
            <a:off x="6528250" y="772263"/>
            <a:ext cx="2359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50Kg Strain-type  load cells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6FAE1E-E227-A263-04A7-04456C08203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466" t="3035" r="10687"/>
          <a:stretch/>
        </p:blipFill>
        <p:spPr>
          <a:xfrm>
            <a:off x="1241165" y="1386405"/>
            <a:ext cx="1447112" cy="12314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0940F2-7F73-5D33-4F39-43451B5959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44359" y="1294387"/>
            <a:ext cx="1444877" cy="123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85019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A812-0DE1-21CF-509F-5C7FDAF5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8956112" cy="552903"/>
          </a:xfrm>
        </p:spPr>
        <p:txBody>
          <a:bodyPr/>
          <a:lstStyle/>
          <a:p>
            <a:r>
              <a:rPr lang="en-US" dirty="0"/>
              <a:t>Methodology: Control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C29B05-F410-E250-2216-A4674CDB0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393" y="604911"/>
            <a:ext cx="3290611" cy="408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33600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15CE-A41F-95B1-FDF4-27A6247B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F70361-4964-D848-C355-8E90D7C27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28" y="793846"/>
            <a:ext cx="2956462" cy="37105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0F8E1A-DEF3-AA81-FB02-702E93897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3088"/>
            <a:ext cx="2402302" cy="31591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7C6FB1-C65E-E906-B7F4-9C86987DB6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9390" y="793846"/>
            <a:ext cx="3807581" cy="379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50539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36505" y="178775"/>
            <a:ext cx="663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Outline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36505" y="929121"/>
            <a:ext cx="9006238" cy="3157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Introduction</a:t>
            </a:r>
          </a:p>
          <a:p>
            <a:pPr eaLnBrk="1" hangingPunct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	Background | Problem Statement | Objectives | Justification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Literature review.</a:t>
            </a:r>
          </a:p>
          <a:p>
            <a:pPr lvl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	Existing technologies | Related works | Gaps</a:t>
            </a:r>
          </a:p>
          <a:p>
            <a:pPr marL="285750" lvl="1" indent="-285750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Methodology</a:t>
            </a:r>
          </a:p>
          <a:p>
            <a:pPr lvl="8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Designs.  		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Results</a:t>
            </a:r>
          </a:p>
          <a:p>
            <a:pPr eaLnBrk="1" hangingPunct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Final Assembly  | Budget</a:t>
            </a: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3"/>
          <a:srcRect/>
          <a:stretch/>
        </p:blipFill>
        <p:spPr>
          <a:xfrm>
            <a:off x="1142997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5ECC9-C703-2C32-B3EE-E05DADC8C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347" y="168876"/>
            <a:ext cx="8702653" cy="604846"/>
          </a:xfrm>
        </p:spPr>
        <p:txBody>
          <a:bodyPr/>
          <a:lstStyle/>
          <a:p>
            <a:r>
              <a:rPr lang="en-US" dirty="0"/>
              <a:t>Synthetic Hydro-Experimental Machine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06C8F8-B1A2-CA5C-5863-F28A3AE30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69" y="773722"/>
            <a:ext cx="8133684" cy="374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5864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6EB93-6576-857F-D804-05DAD3B96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06932"/>
            <a:ext cx="9144001" cy="377269"/>
          </a:xfrm>
        </p:spPr>
        <p:txBody>
          <a:bodyPr/>
          <a:lstStyle/>
          <a:p>
            <a:r>
              <a:rPr lang="en-US" sz="2600" dirty="0">
                <a:latin typeface="Verdana" panose="020B0604030504040204" pitchFamily="34" charset="0"/>
                <a:ea typeface="Verdana" panose="020B0604030504040204" pitchFamily="34" charset="0"/>
              </a:rPr>
              <a:t>Introduction: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17C555-DAA7-542A-3654-CC0A6222B957}"/>
              </a:ext>
            </a:extLst>
          </p:cNvPr>
          <p:cNvSpPr txBox="1"/>
          <p:nvPr/>
        </p:nvSpPr>
        <p:spPr>
          <a:xfrm>
            <a:off x="342738" y="684201"/>
            <a:ext cx="8730923" cy="3508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b="1" dirty="0">
                <a:latin typeface="Verdana" panose="020B0604030504040204" pitchFamily="34" charset="0"/>
                <a:ea typeface="Verdana" panose="020B0604030504040204" pitchFamily="34" charset="0"/>
              </a:rPr>
              <a:t>Background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Fluid flow measurement</a:t>
            </a:r>
          </a:p>
          <a:p>
            <a:pPr marL="914400" lvl="2">
              <a:lnSpc>
                <a:spcPct val="150000"/>
              </a:lnSpc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- Quantifying a property of an uninterrupted flow.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Flow meters</a:t>
            </a:r>
          </a:p>
          <a:p>
            <a:pPr marL="914400" lvl="2">
              <a:lnSpc>
                <a:spcPct val="150000"/>
              </a:lnSpc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- Turbine flow meter, rotameter, venturi, and orifice.</a:t>
            </a:r>
          </a:p>
          <a:p>
            <a:pPr marL="914400" lvl="2">
              <a:lnSpc>
                <a:spcPct val="150000"/>
              </a:lnSpc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- Bernoulli’s Theorem.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Synthetic Hydro-Experimental Machine</a:t>
            </a:r>
          </a:p>
          <a:p>
            <a:pPr lvl="1">
              <a:lnSpc>
                <a:spcPct val="150000"/>
              </a:lnSpc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           - Consists of venturi, and orifice</a:t>
            </a:r>
          </a:p>
          <a:p>
            <a:pPr lvl="1">
              <a:lnSpc>
                <a:spcPct val="150000"/>
              </a:lnSpc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           - Establishing a relationship between discharge, differential pressure, and the coefficient of discharge.</a:t>
            </a:r>
          </a:p>
        </p:txBody>
      </p:sp>
    </p:spTree>
    <p:extLst>
      <p:ext uri="{BB962C8B-B14F-4D97-AF65-F5344CB8AC3E}">
        <p14:creationId xmlns:p14="http://schemas.microsoft.com/office/powerpoint/2010/main" val="213955247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3F8B0-A760-836D-B1C6-252378902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8642545" cy="483992"/>
          </a:xfrm>
        </p:spPr>
        <p:txBody>
          <a:bodyPr/>
          <a:lstStyle/>
          <a:p>
            <a:r>
              <a:rPr lang="en-US" dirty="0"/>
              <a:t>Introduction: Problem Statement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23484E-6A64-913B-A07B-0DD97B4EAE90}"/>
              </a:ext>
            </a:extLst>
          </p:cNvPr>
          <p:cNvSpPr/>
          <p:nvPr/>
        </p:nvSpPr>
        <p:spPr>
          <a:xfrm>
            <a:off x="381881" y="1804549"/>
            <a:ext cx="4112749" cy="274246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1300" b="1" dirty="0">
                <a:latin typeface="Verdana" panose="020B0604030504040204" pitchFamily="34" charset="0"/>
                <a:ea typeface="Verdana" panose="020B0604030504040204" pitchFamily="34" charset="0"/>
              </a:rPr>
              <a:t>Current State</a:t>
            </a:r>
          </a:p>
          <a:p>
            <a:pPr>
              <a:lnSpc>
                <a:spcPct val="150000"/>
              </a:lnSpc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-    Determination of steps based on human intuition.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Discharge collection synchronization by a minimum of two operators.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Results outside the tolerable range.</a:t>
            </a:r>
          </a:p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B2989B-8907-6F2E-1D2D-0A5A14DF4DCF}"/>
              </a:ext>
            </a:extLst>
          </p:cNvPr>
          <p:cNvSpPr/>
          <p:nvPr/>
        </p:nvSpPr>
        <p:spPr>
          <a:xfrm>
            <a:off x="4649371" y="1835832"/>
            <a:ext cx="4424290" cy="26798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1300" b="1" dirty="0">
                <a:latin typeface="Verdana" panose="020B0604030504040204" pitchFamily="34" charset="0"/>
                <a:ea typeface="Verdana" panose="020B0604030504040204" pitchFamily="34" charset="0"/>
              </a:rPr>
              <a:t>Automated Synthetic Hydro-Experimental machine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Precise discharge flow control.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Automated discharge collection.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Automate discharge weight and temperature measurement. </a:t>
            </a:r>
          </a:p>
          <a:p>
            <a:pPr>
              <a:lnSpc>
                <a:spcPct val="150000"/>
              </a:lnSpc>
            </a:pPr>
            <a:endParaRPr lang="en-US" sz="1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79D969-3C72-D291-C9C2-F7A72BD015E0}"/>
              </a:ext>
            </a:extLst>
          </p:cNvPr>
          <p:cNvSpPr/>
          <p:nvPr/>
        </p:nvSpPr>
        <p:spPr>
          <a:xfrm>
            <a:off x="1276643" y="794825"/>
            <a:ext cx="6590714" cy="92846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Ideal</a:t>
            </a:r>
          </a:p>
          <a:p>
            <a:pPr algn="ctr"/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Fluid flow experiments require one to synchronize discharge collection with time and temperature measurement.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46102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41750" y="178776"/>
            <a:ext cx="8958562" cy="2236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Introduction: Objectives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F7AF5B3D-7D4D-C08E-0DF5-48D3D36589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685157"/>
            <a:ext cx="895856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600" b="1" dirty="0"/>
              <a:t>Main Objective</a:t>
            </a:r>
            <a:r>
              <a:rPr lang="en-US" altLang="de-DE" sz="1600" dirty="0"/>
              <a:t>	</a:t>
            </a:r>
          </a:p>
          <a:p>
            <a:pPr marL="380250" lvl="1" indent="0" eaLnBrk="1" hangingPunct="1">
              <a:lnSpc>
                <a:spcPct val="150000"/>
              </a:lnSpc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de-DE" altLang="de-DE" sz="1600" dirty="0"/>
              <a:t>To automate the discharge collection process of the Synthetic Hydro-Experimental Machine.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de-DE" altLang="de-DE" sz="1600" dirty="0"/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2F430BC2-36AA-968B-F2AF-0BBEBD9CD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50" y="1796827"/>
            <a:ext cx="8958562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400" b="1" dirty="0"/>
              <a:t>Specific Objectives</a:t>
            </a:r>
            <a:r>
              <a:rPr lang="en-US" altLang="de-DE" sz="1400" dirty="0"/>
              <a:t>	</a:t>
            </a:r>
            <a:endParaRPr lang="de-DE" altLang="de-DE" sz="1400" dirty="0"/>
          </a:p>
          <a:p>
            <a:pPr marL="723150" lvl="1" indent="-342900" eaLnBrk="1" hangingPunct="1">
              <a:buClr>
                <a:schemeClr val="tx1"/>
              </a:buClr>
              <a:buSzPct val="130000"/>
              <a:buFont typeface="Arial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600" dirty="0"/>
              <a:t>To design an automated discharge flow control unit that can turn the ball valve in steps of less than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0</a:t>
            </a:r>
            <a:r>
              <a:rPr lang="en-US" altLang="de-DE" sz="1600" dirty="0"/>
              <a:t> and divert the flow in less than 1 second.</a:t>
            </a:r>
          </a:p>
          <a:p>
            <a:pPr marL="723150" lvl="1" indent="-342900" eaLnBrk="1" hangingPunct="1">
              <a:buClr>
                <a:schemeClr val="tx1"/>
              </a:buClr>
              <a:buSzPct val="130000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endParaRPr lang="en-US" altLang="de-DE" sz="1600" dirty="0"/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600" b="1" dirty="0"/>
              <a:t>2. </a:t>
            </a:r>
            <a:r>
              <a:rPr lang="en-US" altLang="de-DE" sz="1600" dirty="0"/>
              <a:t>To design and fabricate a discharge handling unit with automated weight, time, and temperature measurements, and a discharge collection tank that can discharge in the shortest time possible.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en-US" altLang="de-DE" sz="1600" dirty="0"/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600" b="1" dirty="0"/>
              <a:t>3. </a:t>
            </a:r>
            <a:r>
              <a:rPr lang="en-US" altLang="de-DE" sz="1600" dirty="0"/>
              <a:t>To design a graphical user interface and a robust control algorithm to integrate the units</a:t>
            </a:r>
            <a:endParaRPr lang="de-DE" altLang="de-DE" sz="1600" dirty="0"/>
          </a:p>
        </p:txBody>
      </p:sp>
    </p:spTree>
    <p:extLst>
      <p:ext uri="{BB962C8B-B14F-4D97-AF65-F5344CB8AC3E}">
        <p14:creationId xmlns:p14="http://schemas.microsoft.com/office/powerpoint/2010/main" val="18116796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3F7B-9F4A-6D7A-EF93-BB5347E2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8880133" cy="528019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500314-89E5-2225-F209-6F4EFD333D84}"/>
              </a:ext>
            </a:extLst>
          </p:cNvPr>
          <p:cNvSpPr txBox="1"/>
          <p:nvPr/>
        </p:nvSpPr>
        <p:spPr>
          <a:xfrm>
            <a:off x="121626" y="684107"/>
            <a:ext cx="87316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</a:rPr>
              <a:t>Existing Technologies</a:t>
            </a:r>
          </a:p>
          <a:p>
            <a:pPr lvl="4"/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Computational fluid dynamics</a:t>
            </a:r>
          </a:p>
          <a:p>
            <a:pPr lvl="4"/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	 - </a:t>
            </a:r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ANSYS, SolidWorks, Autodesk CFD,…</a:t>
            </a:r>
          </a:p>
          <a:p>
            <a:pPr lvl="4"/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Analytical predictions</a:t>
            </a:r>
          </a:p>
          <a:p>
            <a:pPr lvl="4"/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	 - </a:t>
            </a:r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Pure mathematics with Bernoulli’s Equation.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</a:rPr>
              <a:t>Related Works 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 	- Electromagnetic Actuation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	 - </a:t>
            </a:r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Automated Water Sampler (A. </a:t>
            </a:r>
            <a:r>
              <a:rPr lang="en-US" sz="1800" i="1" dirty="0" err="1">
                <a:latin typeface="Verdana" panose="020B0604030504040204" pitchFamily="34" charset="0"/>
                <a:ea typeface="Verdana" panose="020B0604030504040204" pitchFamily="34" charset="0"/>
              </a:rPr>
              <a:t>Odetti</a:t>
            </a:r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, 2019)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Pneumatic Control </a:t>
            </a:r>
          </a:p>
          <a:p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		- Cartridge-type pneumatic dispenser(S. Lee, 2009)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</a:rPr>
              <a:t>Gaps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	- Credibility of the experiment.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Resources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Error margins</a:t>
            </a:r>
          </a:p>
        </p:txBody>
      </p:sp>
    </p:spTree>
    <p:extLst>
      <p:ext uri="{BB962C8B-B14F-4D97-AF65-F5344CB8AC3E}">
        <p14:creationId xmlns:p14="http://schemas.microsoft.com/office/powerpoint/2010/main" val="55426594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6E01EF-A7ED-B8AB-6E64-C57E6B65865A}"/>
              </a:ext>
            </a:extLst>
          </p:cNvPr>
          <p:cNvSpPr txBox="1"/>
          <p:nvPr/>
        </p:nvSpPr>
        <p:spPr>
          <a:xfrm>
            <a:off x="108373" y="182880"/>
            <a:ext cx="8893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+mj-lt"/>
              </a:rPr>
              <a:t>Methodology: Discharge flow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A60E21-AAC0-1FD9-888C-5323A5461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39" y="767654"/>
            <a:ext cx="1268999" cy="37915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F06B7D-E7D7-BFE8-4DA5-FFE5E97EB476}"/>
              </a:ext>
            </a:extLst>
          </p:cNvPr>
          <p:cNvSpPr txBox="1"/>
          <p:nvPr/>
        </p:nvSpPr>
        <p:spPr>
          <a:xfrm>
            <a:off x="1320170" y="798883"/>
            <a:ext cx="4747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Flow Control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Requirements: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- Utilize the existing ball valve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	          - Step sizes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	          - Torque requirement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82BC78-C361-3CCA-C5E4-56CED6A788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17" t="7335" r="14543" b="4647"/>
          <a:stretch/>
        </p:blipFill>
        <p:spPr>
          <a:xfrm>
            <a:off x="4022374" y="1784218"/>
            <a:ext cx="1722675" cy="21464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50E934-1013-74B3-A9DE-38C4DE875B7E}"/>
              </a:ext>
            </a:extLst>
          </p:cNvPr>
          <p:cNvSpPr txBox="1"/>
          <p:nvPr/>
        </p:nvSpPr>
        <p:spPr>
          <a:xfrm>
            <a:off x="1533705" y="1644935"/>
            <a:ext cx="2810933" cy="3067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</a:rPr>
              <a:t>Considerations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Stepper Motors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Micro-step driver.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Typically </a:t>
            </a:r>
            <a:r>
              <a:rPr lang="en-US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1.8</a:t>
            </a:r>
            <a:r>
              <a:rPr lang="en-US" baseline="30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and sometimes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0.9</a:t>
            </a:r>
            <a:r>
              <a:rPr lang="en-US" baseline="30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Low-speed application &lt; 1500rpm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Servo Motors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Optional driver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Smaller angles, typically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1</a:t>
            </a:r>
            <a:r>
              <a:rPr lang="en-US" baseline="30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High-speed application &gt; 1500rpm</a:t>
            </a:r>
            <a:endParaRPr lang="en-US" baseline="300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endParaRPr lang="en-US" baseline="300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9E4D84-ABE2-6961-9338-D75C9B3C75EE}"/>
              </a:ext>
            </a:extLst>
          </p:cNvPr>
          <p:cNvSpPr txBox="1"/>
          <p:nvPr/>
        </p:nvSpPr>
        <p:spPr>
          <a:xfrm>
            <a:off x="5584776" y="767654"/>
            <a:ext cx="371259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</a:rPr>
              <a:t>Selected: </a:t>
            </a:r>
            <a:r>
              <a:rPr lang="en-US" sz="1600" b="1" u="sng" dirty="0">
                <a:latin typeface="Verdana" panose="020B0604030504040204" pitchFamily="34" charset="0"/>
                <a:ea typeface="Verdana" panose="020B0604030504040204" pitchFamily="34" charset="0"/>
              </a:rPr>
              <a:t>MG996R </a:t>
            </a:r>
            <a:r>
              <a:rPr lang="en-US" b="1" u="sng" dirty="0">
                <a:latin typeface="Verdana" panose="020B0604030504040204" pitchFamily="34" charset="0"/>
                <a:ea typeface="Verdana" panose="020B0604030504040204" pitchFamily="34" charset="0"/>
              </a:rPr>
              <a:t>Servo Motor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Smaller angles less than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1</a:t>
            </a:r>
            <a:r>
              <a:rPr lang="en-US" baseline="30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 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can be achieved by writing smaller pulse widths.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E71E33-1784-0BE2-B9B9-D80709D27B3F}"/>
              </a:ext>
            </a:extLst>
          </p:cNvPr>
          <p:cNvSpPr txBox="1"/>
          <p:nvPr/>
        </p:nvSpPr>
        <p:spPr>
          <a:xfrm>
            <a:off x="5670416" y="2163025"/>
            <a:ext cx="35413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Holding the servo motor in place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Considerations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Shape of the motor.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Motor position when powered.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Requirements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Motor’s zero position when powered =  Ball valve’s closed position.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Manual re-alignment.</a:t>
            </a:r>
          </a:p>
        </p:txBody>
      </p:sp>
    </p:spTree>
    <p:extLst>
      <p:ext uri="{BB962C8B-B14F-4D97-AF65-F5344CB8AC3E}">
        <p14:creationId xmlns:p14="http://schemas.microsoft.com/office/powerpoint/2010/main" val="70833340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3CAF1B-C49C-0AFB-DB6F-4E1CA80EB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611"/>
            <a:ext cx="8946251" cy="470564"/>
          </a:xfrm>
        </p:spPr>
        <p:txBody>
          <a:bodyPr/>
          <a:lstStyle/>
          <a:p>
            <a:r>
              <a:rPr lang="en-US" dirty="0"/>
              <a:t>Methodology: Discharge flow control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554FD9-177B-80B8-64B1-8DB4D89A8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893" y="1156625"/>
            <a:ext cx="2423134" cy="2970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26738C-C85F-C107-E8DD-FC44A68C2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931051"/>
            <a:ext cx="2038750" cy="35696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81D316-A30B-0992-495C-043AB1163D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09823"/>
            <a:ext cx="2622889" cy="17414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0A29A3-492F-DBBA-A7C0-F516FCF3AD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7881" y="1880525"/>
            <a:ext cx="2204119" cy="26989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A40CE17-98B4-4B13-A0FE-40CC32A0F395}"/>
              </a:ext>
            </a:extLst>
          </p:cNvPr>
          <p:cNvSpPr txBox="1"/>
          <p:nvPr/>
        </p:nvSpPr>
        <p:spPr>
          <a:xfrm>
            <a:off x="87568" y="741402"/>
            <a:ext cx="1667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Motor Cage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E4E98B-9B4D-3649-1E52-AF4EA6298610}"/>
              </a:ext>
            </a:extLst>
          </p:cNvPr>
          <p:cNvSpPr txBox="1"/>
          <p:nvPr/>
        </p:nvSpPr>
        <p:spPr>
          <a:xfrm>
            <a:off x="2533250" y="1659988"/>
            <a:ext cx="1905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Motor-Valve Interface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64E3A2-2F09-66F3-FDDD-83B18BB0802B}"/>
              </a:ext>
            </a:extLst>
          </p:cNvPr>
          <p:cNvSpPr txBox="1"/>
          <p:nvPr/>
        </p:nvSpPr>
        <p:spPr>
          <a:xfrm>
            <a:off x="4951828" y="741402"/>
            <a:ext cx="14982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Mounting rods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D99C3F-E4A9-078A-2E31-5028260766D4}"/>
              </a:ext>
            </a:extLst>
          </p:cNvPr>
          <p:cNvSpPr txBox="1"/>
          <p:nvPr/>
        </p:nvSpPr>
        <p:spPr>
          <a:xfrm>
            <a:off x="7356338" y="782511"/>
            <a:ext cx="14982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Assembly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8_Vortrag 1302">
  <a:themeElements>
    <a:clrScheme name="Red Orange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2017</TotalTime>
  <Words>814</Words>
  <Application>Microsoft Office PowerPoint</Application>
  <PresentationFormat>On-screen Show (16:9)</PresentationFormat>
  <Paragraphs>166</Paragraphs>
  <Slides>20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Verdana</vt:lpstr>
      <vt:lpstr>Calibri</vt:lpstr>
      <vt:lpstr>Times New Roman</vt:lpstr>
      <vt:lpstr>Arial</vt:lpstr>
      <vt:lpstr>Calibri Light</vt:lpstr>
      <vt:lpstr>Wingdings</vt:lpstr>
      <vt:lpstr>8_Vortrag 1302</vt:lpstr>
      <vt:lpstr>Custom Design</vt:lpstr>
      <vt:lpstr>PowerPoint Presentation</vt:lpstr>
      <vt:lpstr>PowerPoint Presentation</vt:lpstr>
      <vt:lpstr>Synthetic Hydro-Experimental Machine</vt:lpstr>
      <vt:lpstr>Introduction: Background</vt:lpstr>
      <vt:lpstr>Introduction: Problem Statement</vt:lpstr>
      <vt:lpstr>PowerPoint Presentation</vt:lpstr>
      <vt:lpstr>Literature review</vt:lpstr>
      <vt:lpstr>PowerPoint Presentation</vt:lpstr>
      <vt:lpstr>Methodology: Discharge flow control</vt:lpstr>
      <vt:lpstr>PowerPoint Presentation</vt:lpstr>
      <vt:lpstr>PowerPoint Presentation</vt:lpstr>
      <vt:lpstr>Methodology: Discharge flow control </vt:lpstr>
      <vt:lpstr>Methodology: Discharge Flow control Unit</vt:lpstr>
      <vt:lpstr>PowerPoint Presentation</vt:lpstr>
      <vt:lpstr>Methodology: Discharge Handling</vt:lpstr>
      <vt:lpstr>Methodology: Interface and Software</vt:lpstr>
      <vt:lpstr>Methodology: Electrical</vt:lpstr>
      <vt:lpstr>Methodology: Control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Tech Cider</dc:creator>
  <cp:lastModifiedBy>Erico Mecha</cp:lastModifiedBy>
  <cp:revision>41</cp:revision>
  <dcterms:modified xsi:type="dcterms:W3CDTF">2022-09-16T09:32:25Z</dcterms:modified>
  <cp:contentStatus/>
</cp:coreProperties>
</file>